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Cambria" panose="02040503050406030204" pitchFamily="18" charset="0"/>
      <p:regular r:id="rId25"/>
      <p:bold r:id="rId26"/>
      <p:italic r:id="rId27"/>
      <p:boldItalic r:id="rId28"/>
    </p:embeddedFont>
  </p:embeddedFontLst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84765-6167-4B24-A489-DB811091D7E9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18B3F-B89F-408C-B580-5C467342FB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4720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FB471A-DF88-49BC-8D02-F5A108292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2693EE3-E528-474B-BB15-3C154080E4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7DA35EF-A08E-4BC6-9476-0ED9BEF98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CFE7B1C-8300-4D79-846B-0004BFD63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667F6CF-430A-4060-9031-2122EDBCA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1783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E34CA1-26F9-4F1C-9820-7F92F9043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A1E7651-1716-487B-AC4A-B1CF7D9A9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6D0E34A-6F6F-433E-B9E0-7994F0D49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9EE76D1-BE51-407C-A47C-820A5970F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912790B-8445-4B77-942E-AAD7DDC2C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92547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AA04044D-CD20-4BFF-A71E-5B71C542A3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E1E07627-AC3E-4004-AA88-466E6E02D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F89DBD8-B81D-4EA3-B1C4-ADA6822E2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FF415F9-56BA-4A72-B49B-F88FF2A0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288FE3E-539D-403D-BDD7-632945C4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9469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775B17-A835-4799-8733-B1004DF56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486CDD3-6F3D-4A29-AE50-F778BECDE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5CA52EA-FD63-468C-BEEC-A3A8E0BA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1884F6F-5C7D-479A-BCC9-4E19A7D61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3E6355A-A765-4D27-8855-BC79B3E55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5507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20686C-B534-44C0-8FB4-4FC04D95D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9E3E8DE-3A64-4A4E-BF4E-57E8CC4F8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F06B59C-9D78-4F9E-999E-93976FC35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0B74ED7-AF2D-4A3C-8494-5D4AFF1FC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04446C5-0B00-4657-9E99-07CADE40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1726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83EC2B-A5AF-45A1-A64F-9E1BCE491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C3BDC72-0664-4B2D-A77D-04E6BB1193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FCE2EE93-95C5-465A-8E2F-1C4563F94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4C5D92E-2AB5-4B1C-9071-8A242E701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783B9F8-089B-4680-BADC-705CC11F3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BDB321D-0FCD-40E4-977C-E63BA4B97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6472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8E2434-ED16-45B1-9993-26757D60C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2483FBE-1A5A-4312-B5B3-E11B5B212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79A16E8-287F-415D-AD3C-740DD04D00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87753F59-5457-4436-8866-D1BC8371A5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21F1C906-E50F-4597-BAE8-358B1B0FDA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869DE76E-EB5F-4173-80AC-645A84DB5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CC7E2DCA-C670-4D0B-A248-F11A26009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E3811B74-DD13-446D-84F2-676872799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8747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BEB8E7-C2C6-4AC9-BC85-711B7F865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93F1A601-227B-4EC7-9C6B-2492B5FF9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0B12969D-25E7-4AB2-8E27-D5F7D908C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6F9B3B48-D4F3-4B64-B74C-EE13B147C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4908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B4324AD2-3A9E-4FB8-8C88-13AF8E9B3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CB754706-AFE3-4134-AD6F-B4AA90D52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016CA90-0035-4A3C-8F5C-D1189A829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1240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275C7C-5031-4550-8B6C-33248EE12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38E616A-6753-4F47-A51D-05589A815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60AEC2B-2AF3-477D-8CE9-45DE62163C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A021C46-60AD-4D6A-A302-F23CE9561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47BE48A-CA45-4D0E-B308-6512B8F89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9A4DB45-B07B-4CDA-8122-D3C2AC731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7301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EF6A01-E2EE-41B1-94B8-AED9C3D7E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D2013C2C-02F2-40B2-91ED-8DE2E0966F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8640B66-2000-4445-A97D-4234CC143E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426368A-486B-4F5C-A779-1EA42E287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2D827F7-7985-409F-ADAB-C0D23592B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C4CC536-D4BC-405F-AA75-3493734F3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3601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 bright="70000" contrast="-7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418D8D67-21AB-4417-81EE-639D1DC4C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CD5AEBB-F40F-41BE-A099-02E00A63F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372DDB8-F906-4C43-A4F2-DEED08BEA6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2AD12-8FE9-4D06-A32B-6945BDB86A68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85F271A-8EFD-4BC9-A0B3-E7F25BBF9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3C1E344-C03E-4A84-91D8-6DB7009E0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81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i3JB0hrxyw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play/538/378/555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1402CF4B-56E5-42FF-B218-139628C23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162355">
            <a:off x="1447169" y="1276122"/>
            <a:ext cx="3221016" cy="4305756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219D025C-7893-4E8A-BC52-A9994456BE5D}"/>
              </a:ext>
            </a:extLst>
          </p:cNvPr>
          <p:cNvSpPr txBox="1"/>
          <p:nvPr/>
        </p:nvSpPr>
        <p:spPr>
          <a:xfrm>
            <a:off x="5565936" y="2153265"/>
            <a:ext cx="62917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44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UNIT 1; All </a:t>
            </a:r>
            <a:r>
              <a:rPr lang="hr-HR" sz="44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about</a:t>
            </a:r>
            <a:r>
              <a:rPr lang="hr-HR" sz="44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me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54F134FF-4759-4BD3-A258-DBE00CE37E81}"/>
              </a:ext>
            </a:extLst>
          </p:cNvPr>
          <p:cNvSpPr txBox="1"/>
          <p:nvPr/>
        </p:nvSpPr>
        <p:spPr>
          <a:xfrm>
            <a:off x="6788297" y="2802194"/>
            <a:ext cx="50694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Managing</a:t>
            </a:r>
            <a:r>
              <a:rPr lang="hr-HR" sz="4400" dirty="0">
                <a:latin typeface="Cambria" panose="02040503050406030204" pitchFamily="18" charset="0"/>
                <a:ea typeface="Cambria" panose="02040503050406030204" pitchFamily="18" charset="0"/>
              </a:rPr>
              <a:t> time</a:t>
            </a:r>
          </a:p>
        </p:txBody>
      </p:sp>
    </p:spTree>
    <p:extLst>
      <p:ext uri="{BB962C8B-B14F-4D97-AF65-F5344CB8AC3E}">
        <p14:creationId xmlns:p14="http://schemas.microsoft.com/office/powerpoint/2010/main" val="426353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E7D52B61-DBF8-46B6-A894-1F8F7EFB3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69" y="819085"/>
            <a:ext cx="5656057" cy="5656057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6337F92F-F29E-472A-9F6E-948781467B2C}"/>
              </a:ext>
            </a:extLst>
          </p:cNvPr>
          <p:cNvSpPr txBox="1">
            <a:spLocks/>
          </p:cNvSpPr>
          <p:nvPr/>
        </p:nvSpPr>
        <p:spPr>
          <a:xfrm>
            <a:off x="6755802" y="2438648"/>
            <a:ext cx="5056095" cy="1783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AutoNum type="arabicPlain"/>
            </a:pPr>
            <a:r>
              <a:rPr lang="hr-HR" sz="2000" dirty="0">
                <a:latin typeface="Cambria" panose="02040503050406030204" pitchFamily="18" charset="0"/>
                <a:ea typeface="Cambria" panose="02040503050406030204" pitchFamily="18" charset="0"/>
              </a:rPr>
              <a:t>I </a:t>
            </a:r>
            <a:r>
              <a:rPr lang="hr-H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sometimes</a:t>
            </a:r>
            <a:r>
              <a:rPr lang="hr-HR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0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stay</a:t>
            </a:r>
            <a:r>
              <a:rPr lang="hr-HR" sz="2000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0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up</a:t>
            </a:r>
            <a:r>
              <a:rPr lang="hr-HR" sz="2000" dirty="0">
                <a:latin typeface="Cambria" panose="02040503050406030204" pitchFamily="18" charset="0"/>
                <a:ea typeface="Cambria" panose="02040503050406030204" pitchFamily="18" charset="0"/>
              </a:rPr>
              <a:t> late.</a:t>
            </a:r>
          </a:p>
          <a:p>
            <a:pPr marL="452438" indent="0">
              <a:buNone/>
            </a:pPr>
            <a:r>
              <a:rPr lang="hr-HR" sz="2000" dirty="0">
                <a:latin typeface="Cambria" panose="02040503050406030204" pitchFamily="18" charset="0"/>
                <a:ea typeface="Cambria" panose="02040503050406030204" pitchFamily="18" charset="0"/>
              </a:rPr>
              <a:t>Penelope </a:t>
            </a:r>
            <a:r>
              <a:rPr lang="hr-H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sometimes</a:t>
            </a:r>
            <a:r>
              <a:rPr lang="hr-HR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0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stays</a:t>
            </a:r>
            <a:r>
              <a:rPr lang="hr-HR" sz="2000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0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up</a:t>
            </a:r>
            <a:r>
              <a:rPr lang="hr-HR" sz="2000" dirty="0">
                <a:latin typeface="Cambria" panose="02040503050406030204" pitchFamily="18" charset="0"/>
                <a:ea typeface="Cambria" panose="02040503050406030204" pitchFamily="18" charset="0"/>
              </a:rPr>
              <a:t> late.</a:t>
            </a:r>
          </a:p>
          <a:p>
            <a:pPr marL="457200" indent="-457200">
              <a:buAutoNum type="arabicPlain" startAt="2"/>
            </a:pPr>
            <a:r>
              <a:rPr lang="hr-HR" sz="2000" dirty="0">
                <a:latin typeface="Cambria" panose="02040503050406030204" pitchFamily="18" charset="0"/>
                <a:ea typeface="Cambria" panose="02040503050406030204" pitchFamily="18" charset="0"/>
              </a:rPr>
              <a:t>I </a:t>
            </a:r>
            <a:r>
              <a:rPr lang="hr-H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often</a:t>
            </a:r>
            <a:r>
              <a:rPr lang="hr-HR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0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skip</a:t>
            </a:r>
            <a:r>
              <a:rPr lang="hr-HR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breakfast</a:t>
            </a:r>
            <a:r>
              <a:rPr lang="hr-HR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2438" indent="0">
              <a:buNone/>
            </a:pPr>
            <a:r>
              <a:rPr lang="hr-H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She</a:t>
            </a:r>
            <a:r>
              <a:rPr lang="hr-HR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often</a:t>
            </a:r>
            <a:r>
              <a:rPr lang="hr-HR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0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skips</a:t>
            </a:r>
            <a:r>
              <a:rPr lang="hr-HR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breakfast</a:t>
            </a:r>
            <a:r>
              <a:rPr lang="hr-HR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pl-PL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hr-HR" sz="2100" dirty="0">
              <a:latin typeface="+mj-lt"/>
            </a:endParaRPr>
          </a:p>
        </p:txBody>
      </p:sp>
      <p:pic>
        <p:nvPicPr>
          <p:cNvPr id="11" name="Picture 4" descr="Vidi izvornu sliku">
            <a:extLst>
              <a:ext uri="{FF2B5EF4-FFF2-40B4-BE49-F238E27FC236}">
                <a16:creationId xmlns:a16="http://schemas.microsoft.com/office/drawing/2014/main" id="{FB25AE69-6B0F-497C-9D88-EC16A1A2E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963" y="2784815"/>
            <a:ext cx="183639" cy="44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Vidi izvornu sliku">
            <a:extLst>
              <a:ext uri="{FF2B5EF4-FFF2-40B4-BE49-F238E27FC236}">
                <a16:creationId xmlns:a16="http://schemas.microsoft.com/office/drawing/2014/main" id="{EEEB7EF7-7D5A-4CFC-9B48-6205ADFD3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542" y="3576193"/>
            <a:ext cx="183639" cy="44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43D21493-86C4-4636-9FC5-6DF524E6305C}"/>
              </a:ext>
            </a:extLst>
          </p:cNvPr>
          <p:cNvSpPr txBox="1">
            <a:spLocks/>
          </p:cNvSpPr>
          <p:nvPr/>
        </p:nvSpPr>
        <p:spPr>
          <a:xfrm>
            <a:off x="6755801" y="4268456"/>
            <a:ext cx="5056095" cy="5934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000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glagolu u 3. licu jednine dodajemo </a:t>
            </a:r>
            <a:br>
              <a:rPr lang="hr-HR" sz="2000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hr-HR" sz="2000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nastavak –</a:t>
            </a:r>
            <a:r>
              <a:rPr lang="hr-HR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hr-HR" sz="2000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ili -</a:t>
            </a:r>
            <a:r>
              <a:rPr lang="hr-HR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es</a:t>
            </a:r>
            <a:endParaRPr lang="hr-HR" sz="20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4" descr="Vidi izvornu sliku">
            <a:extLst>
              <a:ext uri="{FF2B5EF4-FFF2-40B4-BE49-F238E27FC236}">
                <a16:creationId xmlns:a16="http://schemas.microsoft.com/office/drawing/2014/main" id="{8B5094DF-E349-628D-6642-69DED4F8D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94" y="1862478"/>
            <a:ext cx="596358" cy="44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Vidi izvornu sliku">
            <a:extLst>
              <a:ext uri="{FF2B5EF4-FFF2-40B4-BE49-F238E27FC236}">
                <a16:creationId xmlns:a16="http://schemas.microsoft.com/office/drawing/2014/main" id="{CDDD5A75-A7E5-6935-D767-E46E89F31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149" y="2685997"/>
            <a:ext cx="596358" cy="44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Vidi izvornu sliku">
            <a:extLst>
              <a:ext uri="{FF2B5EF4-FFF2-40B4-BE49-F238E27FC236}">
                <a16:creationId xmlns:a16="http://schemas.microsoft.com/office/drawing/2014/main" id="{32C33FB2-DCB2-2E59-BD65-CCE388BAF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149" y="3502324"/>
            <a:ext cx="596358" cy="44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Vidi izvornu sliku">
            <a:extLst>
              <a:ext uri="{FF2B5EF4-FFF2-40B4-BE49-F238E27FC236}">
                <a16:creationId xmlns:a16="http://schemas.microsoft.com/office/drawing/2014/main" id="{75EDC938-4DC2-C073-92FA-DC8BDB0B6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161" y="4325843"/>
            <a:ext cx="596358" cy="44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Vidi izvornu sliku">
            <a:extLst>
              <a:ext uri="{FF2B5EF4-FFF2-40B4-BE49-F238E27FC236}">
                <a16:creationId xmlns:a16="http://schemas.microsoft.com/office/drawing/2014/main" id="{F745CEE2-6EB6-9388-BE66-ABB846BE7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161" y="5112526"/>
            <a:ext cx="596358" cy="44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Vidi izvornu sliku">
            <a:extLst>
              <a:ext uri="{FF2B5EF4-FFF2-40B4-BE49-F238E27FC236}">
                <a16:creationId xmlns:a16="http://schemas.microsoft.com/office/drawing/2014/main" id="{D7DBA1EA-B22A-1C31-6B20-CBC9BA575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149" y="5947379"/>
            <a:ext cx="596358" cy="44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28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1475580C-F7D6-4EB6-B351-5C8141E9B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863" y="1645530"/>
            <a:ext cx="11404274" cy="17834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b="1" dirty="0" err="1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Present</a:t>
            </a:r>
            <a:r>
              <a:rPr lang="hr-HR" sz="2000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000" b="1" dirty="0" err="1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Simple</a:t>
            </a:r>
            <a:r>
              <a:rPr lang="hr-HR" sz="2000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negative</a:t>
            </a:r>
          </a:p>
          <a:p>
            <a:pPr marL="0" indent="0">
              <a:buNone/>
            </a:pPr>
            <a:r>
              <a:rPr lang="hr-HR" sz="2000" dirty="0">
                <a:latin typeface="Cambria" panose="02040503050406030204" pitchFamily="18" charset="0"/>
                <a:ea typeface="Cambria" panose="02040503050406030204" pitchFamily="18" charset="0"/>
              </a:rPr>
              <a:t>	I</a:t>
            </a:r>
            <a:r>
              <a:rPr lang="hr-HR" sz="2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don’t</a:t>
            </a:r>
            <a:r>
              <a:rPr lang="hr-HR" sz="2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0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stay</a:t>
            </a:r>
            <a:r>
              <a:rPr lang="hr-HR" sz="2000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0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up</a:t>
            </a:r>
            <a:r>
              <a:rPr lang="hr-HR" sz="2000" dirty="0">
                <a:latin typeface="Cambria" panose="02040503050406030204" pitchFamily="18" charset="0"/>
                <a:ea typeface="Cambria" panose="02040503050406030204" pitchFamily="18" charset="0"/>
              </a:rPr>
              <a:t> late.			I </a:t>
            </a:r>
            <a:r>
              <a:rPr lang="hr-HR" sz="2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don’t</a:t>
            </a:r>
            <a:r>
              <a:rPr lang="hr-HR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0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skip</a:t>
            </a:r>
            <a:r>
              <a:rPr lang="hr-HR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breakfast</a:t>
            </a:r>
            <a:r>
              <a:rPr lang="hr-HR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>
              <a:buNone/>
            </a:pPr>
            <a:r>
              <a:rPr lang="hr-HR" sz="2000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hr-H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She</a:t>
            </a:r>
            <a:r>
              <a:rPr lang="hr-HR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doesn’t</a:t>
            </a:r>
            <a:r>
              <a:rPr lang="hr-HR" sz="2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0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stay</a:t>
            </a:r>
            <a:r>
              <a:rPr lang="hr-HR" sz="2000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0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up</a:t>
            </a:r>
            <a:r>
              <a:rPr lang="hr-HR" sz="2000" dirty="0">
                <a:latin typeface="Cambria" panose="02040503050406030204" pitchFamily="18" charset="0"/>
                <a:ea typeface="Cambria" panose="02040503050406030204" pitchFamily="18" charset="0"/>
              </a:rPr>
              <a:t> late.			</a:t>
            </a:r>
            <a:r>
              <a:rPr lang="hr-H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She</a:t>
            </a:r>
            <a:r>
              <a:rPr lang="hr-HR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doesn’t</a:t>
            </a:r>
            <a:r>
              <a:rPr lang="hr-HR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0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skip</a:t>
            </a:r>
            <a:r>
              <a:rPr lang="hr-HR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breakfast</a:t>
            </a:r>
            <a:r>
              <a:rPr lang="hr-HR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hr-H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BE1236E7-89B1-4A25-B600-103F4A8C6DED}"/>
              </a:ext>
            </a:extLst>
          </p:cNvPr>
          <p:cNvSpPr txBox="1">
            <a:spLocks/>
          </p:cNvSpPr>
          <p:nvPr/>
        </p:nvSpPr>
        <p:spPr>
          <a:xfrm>
            <a:off x="6908201" y="5060670"/>
            <a:ext cx="5056095" cy="593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r-HR" sz="2000" i="1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F457E036-4A16-44A9-8101-1668382D035B}"/>
              </a:ext>
            </a:extLst>
          </p:cNvPr>
          <p:cNvSpPr txBox="1">
            <a:spLocks/>
          </p:cNvSpPr>
          <p:nvPr/>
        </p:nvSpPr>
        <p:spPr>
          <a:xfrm>
            <a:off x="393863" y="3429000"/>
            <a:ext cx="11404274" cy="1783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000" b="1" dirty="0" err="1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Present</a:t>
            </a:r>
            <a:r>
              <a:rPr lang="hr-HR" sz="2000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000" b="1" dirty="0" err="1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Simple</a:t>
            </a:r>
            <a:r>
              <a:rPr lang="hr-HR" sz="2000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000" b="1" dirty="0" err="1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Questions</a:t>
            </a:r>
            <a:endParaRPr lang="hr-HR" sz="2000" b="1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2000" i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2000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hr-HR" sz="2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</a:t>
            </a:r>
            <a:r>
              <a:rPr lang="hr-HR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you</a:t>
            </a:r>
            <a:r>
              <a:rPr lang="hr-HR" sz="2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0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stay</a:t>
            </a:r>
            <a:r>
              <a:rPr lang="hr-HR" sz="2000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0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up</a:t>
            </a:r>
            <a:r>
              <a:rPr lang="hr-HR" sz="2000" dirty="0">
                <a:latin typeface="Cambria" panose="02040503050406030204" pitchFamily="18" charset="0"/>
                <a:ea typeface="Cambria" panose="02040503050406030204" pitchFamily="18" charset="0"/>
              </a:rPr>
              <a:t> late?			</a:t>
            </a:r>
            <a:r>
              <a:rPr lang="hr-HR" sz="2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</a:t>
            </a:r>
            <a:r>
              <a:rPr lang="hr-HR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you</a:t>
            </a:r>
            <a:r>
              <a:rPr lang="hr-HR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0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skip</a:t>
            </a:r>
            <a:r>
              <a:rPr lang="hr-HR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breakfast</a:t>
            </a:r>
            <a:r>
              <a:rPr lang="hr-HR" sz="20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2000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hr-HR" sz="2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Does</a:t>
            </a:r>
            <a:r>
              <a:rPr lang="hr-HR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she</a:t>
            </a:r>
            <a:r>
              <a:rPr lang="hr-HR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0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stay</a:t>
            </a:r>
            <a:r>
              <a:rPr lang="hr-HR" sz="2000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0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up</a:t>
            </a:r>
            <a:r>
              <a:rPr lang="hr-HR" sz="2000" dirty="0">
                <a:latin typeface="Cambria" panose="02040503050406030204" pitchFamily="18" charset="0"/>
                <a:ea typeface="Cambria" panose="02040503050406030204" pitchFamily="18" charset="0"/>
              </a:rPr>
              <a:t> late?			</a:t>
            </a:r>
            <a:r>
              <a:rPr lang="hr-HR" sz="2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Does</a:t>
            </a:r>
            <a:r>
              <a:rPr lang="hr-HR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she</a:t>
            </a:r>
            <a:r>
              <a:rPr lang="hr-HR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0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skip</a:t>
            </a:r>
            <a:r>
              <a:rPr lang="hr-HR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breakfast</a:t>
            </a:r>
            <a:r>
              <a:rPr lang="hr-HR" sz="20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hr-H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17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A48D798-11BD-4539-A368-8859C308A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65425" cy="6858000"/>
          </a:xfrm>
          <a:prstGeom prst="rect">
            <a:avLst/>
          </a:prstGeom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A0C3B9C5-083A-4012-B2B2-C6DE578FCC0B}"/>
              </a:ext>
            </a:extLst>
          </p:cNvPr>
          <p:cNvSpPr txBox="1">
            <a:spLocks/>
          </p:cNvSpPr>
          <p:nvPr/>
        </p:nvSpPr>
        <p:spPr>
          <a:xfrm>
            <a:off x="5265673" y="473335"/>
            <a:ext cx="6589254" cy="1615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1900" b="1" dirty="0">
                <a:latin typeface="Cambria" panose="02040503050406030204" pitchFamily="18" charset="0"/>
                <a:ea typeface="Cambria" panose="02040503050406030204" pitchFamily="18" charset="0"/>
              </a:rPr>
              <a:t>In </a:t>
            </a:r>
            <a:r>
              <a:rPr lang="hr-HR" sz="1900" b="1" dirty="0" err="1">
                <a:latin typeface="Cambria" panose="02040503050406030204" pitchFamily="18" charset="0"/>
                <a:ea typeface="Cambria" panose="02040503050406030204" pitchFamily="18" charset="0"/>
              </a:rPr>
              <a:t>task</a:t>
            </a:r>
            <a:r>
              <a:rPr lang="hr-HR" sz="1900" b="1" dirty="0">
                <a:latin typeface="Cambria" panose="02040503050406030204" pitchFamily="18" charset="0"/>
                <a:ea typeface="Cambria" panose="02040503050406030204" pitchFamily="18" charset="0"/>
              </a:rPr>
              <a:t> 2, </a:t>
            </a:r>
            <a:r>
              <a:rPr lang="hr-HR" sz="19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choose</a:t>
            </a:r>
            <a:r>
              <a:rPr lang="hr-HR" sz="19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19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hr-HR" sz="19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1900" b="1" dirty="0" err="1">
                <a:latin typeface="Cambria" panose="02040503050406030204" pitchFamily="18" charset="0"/>
                <a:ea typeface="Cambria" panose="02040503050406030204" pitchFamily="18" charset="0"/>
              </a:rPr>
              <a:t>correct</a:t>
            </a:r>
            <a:r>
              <a:rPr lang="hr-HR" sz="19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1900" b="1" dirty="0" err="1">
                <a:latin typeface="Cambria" panose="02040503050406030204" pitchFamily="18" charset="0"/>
                <a:ea typeface="Cambria" panose="02040503050406030204" pitchFamily="18" charset="0"/>
              </a:rPr>
              <a:t>option</a:t>
            </a:r>
            <a:r>
              <a:rPr lang="hr-HR" sz="19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hr-HR" sz="1900" b="1" dirty="0" err="1">
                <a:latin typeface="Cambria" panose="02040503050406030204" pitchFamily="18" charset="0"/>
                <a:ea typeface="Cambria" panose="02040503050406030204" pitchFamily="18" charset="0"/>
              </a:rPr>
              <a:t>Answer</a:t>
            </a:r>
            <a:r>
              <a:rPr lang="hr-HR" sz="19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19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hr-HR" sz="19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19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questions</a:t>
            </a:r>
            <a:r>
              <a:rPr lang="hr-HR" sz="19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3EA46C22-1E5E-4992-BD14-9330BD7493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965" y="1162974"/>
            <a:ext cx="10373146" cy="3822772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4" descr="Vidi izvornu sliku">
            <a:extLst>
              <a:ext uri="{FF2B5EF4-FFF2-40B4-BE49-F238E27FC236}">
                <a16:creationId xmlns:a16="http://schemas.microsoft.com/office/drawing/2014/main" id="{C98D5B4A-292B-4CCF-8BA1-3CDBC2A67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039" y="2119417"/>
            <a:ext cx="326858" cy="44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F16C05A3-5576-4F46-8D5E-3CCD4ECAFF51}"/>
              </a:ext>
            </a:extLst>
          </p:cNvPr>
          <p:cNvSpPr txBox="1">
            <a:spLocks/>
          </p:cNvSpPr>
          <p:nvPr/>
        </p:nvSpPr>
        <p:spPr>
          <a:xfrm>
            <a:off x="5514841" y="2166885"/>
            <a:ext cx="5056095" cy="676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0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No, she isn’t.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l-PL" sz="20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hr-HR" sz="2100" dirty="0">
              <a:latin typeface="+mj-lt"/>
            </a:endParaRPr>
          </a:p>
        </p:txBody>
      </p:sp>
      <p:pic>
        <p:nvPicPr>
          <p:cNvPr id="10" name="Picture 4" descr="Vidi izvornu sliku">
            <a:extLst>
              <a:ext uri="{FF2B5EF4-FFF2-40B4-BE49-F238E27FC236}">
                <a16:creationId xmlns:a16="http://schemas.microsoft.com/office/drawing/2014/main" id="{86144B15-2CA9-4123-A451-6F122B18F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888" y="2432368"/>
            <a:ext cx="596358" cy="44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F61E8F76-0965-4080-A418-4C93073003EA}"/>
              </a:ext>
            </a:extLst>
          </p:cNvPr>
          <p:cNvSpPr txBox="1">
            <a:spLocks/>
          </p:cNvSpPr>
          <p:nvPr/>
        </p:nvSpPr>
        <p:spPr>
          <a:xfrm>
            <a:off x="7135905" y="4242260"/>
            <a:ext cx="5056095" cy="676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0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No, she isn’’t.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l-PL" sz="20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hr-HR" sz="2100" dirty="0">
              <a:latin typeface="+mj-lt"/>
            </a:endParaRP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58D89F24-5474-4221-98F9-6068F0FF0611}"/>
              </a:ext>
            </a:extLst>
          </p:cNvPr>
          <p:cNvSpPr txBox="1">
            <a:spLocks/>
          </p:cNvSpPr>
          <p:nvPr/>
        </p:nvSpPr>
        <p:spPr>
          <a:xfrm>
            <a:off x="5366097" y="5726464"/>
            <a:ext cx="6589254" cy="1615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19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</a:t>
            </a:r>
            <a:r>
              <a:rPr lang="hr-HR" sz="1900" b="1" dirty="0" err="1">
                <a:latin typeface="Cambria" panose="02040503050406030204" pitchFamily="18" charset="0"/>
                <a:ea typeface="Cambria" panose="02040503050406030204" pitchFamily="18" charset="0"/>
              </a:rPr>
              <a:t>Ask</a:t>
            </a:r>
            <a:r>
              <a:rPr lang="hr-HR" sz="19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1900" b="1" dirty="0" err="1">
                <a:latin typeface="Cambria" panose="02040503050406030204" pitchFamily="18" charset="0"/>
                <a:ea typeface="Cambria" panose="02040503050406030204" pitchFamily="18" charset="0"/>
              </a:rPr>
              <a:t>your</a:t>
            </a:r>
            <a:r>
              <a:rPr lang="hr-HR" sz="19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1900" b="1" dirty="0" err="1">
                <a:latin typeface="Cambria" panose="02040503050406030204" pitchFamily="18" charset="0"/>
                <a:ea typeface="Cambria" panose="02040503050406030204" pitchFamily="18" charset="0"/>
              </a:rPr>
              <a:t>friend</a:t>
            </a:r>
            <a:r>
              <a:rPr lang="hr-HR" sz="19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hr-HR" sz="1900" dirty="0">
                <a:latin typeface="Cambria" panose="02040503050406030204" pitchFamily="18" charset="0"/>
                <a:ea typeface="Cambria" panose="02040503050406030204" pitchFamily="18" charset="0"/>
              </a:rPr>
              <a:t>Are </a:t>
            </a:r>
            <a:r>
              <a:rPr lang="hr-HR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you</a:t>
            </a:r>
            <a:r>
              <a:rPr lang="hr-HR" sz="1900" dirty="0"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hr-HR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lonely</a:t>
            </a:r>
            <a:r>
              <a:rPr lang="hr-HR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child</a:t>
            </a:r>
            <a:r>
              <a:rPr lang="hr-HR" sz="19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hr-HR" sz="1900" dirty="0">
                <a:latin typeface="Cambria" panose="02040503050406030204" pitchFamily="18" charset="0"/>
                <a:ea typeface="Cambria" panose="02040503050406030204" pitchFamily="18" charset="0"/>
              </a:rPr>
              <a:t>Do </a:t>
            </a:r>
            <a:r>
              <a:rPr lang="hr-HR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you</a:t>
            </a:r>
            <a:r>
              <a:rPr lang="hr-HR" sz="19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walk</a:t>
            </a:r>
            <a:r>
              <a:rPr lang="hr-HR" sz="1900" dirty="0">
                <a:latin typeface="Cambria" panose="02040503050406030204" pitchFamily="18" charset="0"/>
                <a:ea typeface="Cambria" panose="02040503050406030204" pitchFamily="18" charset="0"/>
              </a:rPr>
              <a:t> to </a:t>
            </a:r>
            <a:r>
              <a:rPr lang="hr-HR" sz="1900" dirty="0" err="1">
                <a:latin typeface="Cambria" panose="02040503050406030204" pitchFamily="18" charset="0"/>
                <a:ea typeface="Cambria" panose="02040503050406030204" pitchFamily="18" charset="0"/>
              </a:rPr>
              <a:t>school</a:t>
            </a:r>
            <a:r>
              <a:rPr lang="hr-HR" sz="19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3" name="Picture 4" descr="Vidi izvornu sliku">
            <a:extLst>
              <a:ext uri="{FF2B5EF4-FFF2-40B4-BE49-F238E27FC236}">
                <a16:creationId xmlns:a16="http://schemas.microsoft.com/office/drawing/2014/main" id="{18A53B58-FB19-C526-D753-8D2EDE67B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477" y="2808994"/>
            <a:ext cx="518717" cy="44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Vidi izvornu sliku">
            <a:extLst>
              <a:ext uri="{FF2B5EF4-FFF2-40B4-BE49-F238E27FC236}">
                <a16:creationId xmlns:a16="http://schemas.microsoft.com/office/drawing/2014/main" id="{4C8C3F76-295F-B335-4A65-68583637F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650" y="3193270"/>
            <a:ext cx="596358" cy="44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Vidi izvornu sliku">
            <a:extLst>
              <a:ext uri="{FF2B5EF4-FFF2-40B4-BE49-F238E27FC236}">
                <a16:creationId xmlns:a16="http://schemas.microsoft.com/office/drawing/2014/main" id="{303F5BF0-77B2-8B30-B953-630271699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712" y="3485830"/>
            <a:ext cx="596358" cy="44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Vidi izvornu sliku">
            <a:extLst>
              <a:ext uri="{FF2B5EF4-FFF2-40B4-BE49-F238E27FC236}">
                <a16:creationId xmlns:a16="http://schemas.microsoft.com/office/drawing/2014/main" id="{0E431BD5-D7ED-441B-07D5-2A649EBB3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298" y="3876567"/>
            <a:ext cx="596358" cy="44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Vidi izvornu sliku">
            <a:extLst>
              <a:ext uri="{FF2B5EF4-FFF2-40B4-BE49-F238E27FC236}">
                <a16:creationId xmlns:a16="http://schemas.microsoft.com/office/drawing/2014/main" id="{3E892EB8-61AE-8097-07C3-6F1AEE58B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289" y="4226333"/>
            <a:ext cx="596358" cy="44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zervirano mjesto sadržaja 2">
            <a:extLst>
              <a:ext uri="{FF2B5EF4-FFF2-40B4-BE49-F238E27FC236}">
                <a16:creationId xmlns:a16="http://schemas.microsoft.com/office/drawing/2014/main" id="{9D594BB4-E8DE-3DF9-272B-B21B02549715}"/>
              </a:ext>
            </a:extLst>
          </p:cNvPr>
          <p:cNvSpPr txBox="1">
            <a:spLocks/>
          </p:cNvSpPr>
          <p:nvPr/>
        </p:nvSpPr>
        <p:spPr>
          <a:xfrm>
            <a:off x="5851841" y="2848930"/>
            <a:ext cx="5056095" cy="676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0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Yes, they are.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l-PL" sz="20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hr-HR" sz="2100" dirty="0">
              <a:latin typeface="+mj-lt"/>
            </a:endParaRPr>
          </a:p>
        </p:txBody>
      </p:sp>
      <p:sp>
        <p:nvSpPr>
          <p:cNvPr id="17" name="Rezervirano mjesto sadržaja 2">
            <a:extLst>
              <a:ext uri="{FF2B5EF4-FFF2-40B4-BE49-F238E27FC236}">
                <a16:creationId xmlns:a16="http://schemas.microsoft.com/office/drawing/2014/main" id="{1119709C-6071-3744-C839-B22A728DFEA0}"/>
              </a:ext>
            </a:extLst>
          </p:cNvPr>
          <p:cNvSpPr txBox="1">
            <a:spLocks/>
          </p:cNvSpPr>
          <p:nvPr/>
        </p:nvSpPr>
        <p:spPr>
          <a:xfrm>
            <a:off x="7933372" y="3188627"/>
            <a:ext cx="5056095" cy="676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0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Yes, they do.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l-PL" sz="20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hr-HR" sz="2100" dirty="0">
              <a:latin typeface="+mj-lt"/>
            </a:endParaRPr>
          </a:p>
        </p:txBody>
      </p:sp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id="{2EA4F4CA-3632-AB3C-7C79-E4C162471B49}"/>
              </a:ext>
            </a:extLst>
          </p:cNvPr>
          <p:cNvSpPr txBox="1">
            <a:spLocks/>
          </p:cNvSpPr>
          <p:nvPr/>
        </p:nvSpPr>
        <p:spPr>
          <a:xfrm>
            <a:off x="8030472" y="3565802"/>
            <a:ext cx="5056095" cy="676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0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No, she doesn’t</a:t>
            </a:r>
          </a:p>
        </p:txBody>
      </p:sp>
      <p:sp>
        <p:nvSpPr>
          <p:cNvPr id="19" name="Rezervirano mjesto sadržaja 2">
            <a:extLst>
              <a:ext uri="{FF2B5EF4-FFF2-40B4-BE49-F238E27FC236}">
                <a16:creationId xmlns:a16="http://schemas.microsoft.com/office/drawing/2014/main" id="{2FB425B5-A445-72D3-AC4A-53626F839472}"/>
              </a:ext>
            </a:extLst>
          </p:cNvPr>
          <p:cNvSpPr txBox="1">
            <a:spLocks/>
          </p:cNvSpPr>
          <p:nvPr/>
        </p:nvSpPr>
        <p:spPr>
          <a:xfrm>
            <a:off x="7233005" y="3902461"/>
            <a:ext cx="5056095" cy="3531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0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Yes, they do.</a:t>
            </a:r>
            <a:endParaRPr lang="pl-PL" sz="20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hr-HR" sz="2100" dirty="0">
              <a:latin typeface="+mj-lt"/>
            </a:endParaRPr>
          </a:p>
        </p:txBody>
      </p:sp>
      <p:sp>
        <p:nvSpPr>
          <p:cNvPr id="20" name="Rezervirano mjesto sadržaja 2">
            <a:extLst>
              <a:ext uri="{FF2B5EF4-FFF2-40B4-BE49-F238E27FC236}">
                <a16:creationId xmlns:a16="http://schemas.microsoft.com/office/drawing/2014/main" id="{E0CD8042-492E-6C47-5C31-D7409233C0B9}"/>
              </a:ext>
            </a:extLst>
          </p:cNvPr>
          <p:cNvSpPr txBox="1">
            <a:spLocks/>
          </p:cNvSpPr>
          <p:nvPr/>
        </p:nvSpPr>
        <p:spPr>
          <a:xfrm>
            <a:off x="5366097" y="2465196"/>
            <a:ext cx="5056095" cy="676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0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No, she doesn’t.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l-PL" sz="20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hr-HR" sz="2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2566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2" grpId="0"/>
      <p:bldP spid="16" grpId="0"/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10887608-9FBE-4DCE-8C06-9BF7BFE9A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854" y="3849871"/>
            <a:ext cx="3797146" cy="300812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1A48D798-11BD-4539-A368-8859C308A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165425" cy="6858000"/>
          </a:xfrm>
          <a:prstGeom prst="rect">
            <a:avLst/>
          </a:prstGeom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A0C3B9C5-083A-4012-B2B2-C6DE578FCC0B}"/>
              </a:ext>
            </a:extLst>
          </p:cNvPr>
          <p:cNvSpPr txBox="1">
            <a:spLocks/>
          </p:cNvSpPr>
          <p:nvPr/>
        </p:nvSpPr>
        <p:spPr>
          <a:xfrm>
            <a:off x="5441842" y="242800"/>
            <a:ext cx="6589254" cy="4522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Look</a:t>
            </a:r>
            <a:r>
              <a:rPr lang="hr-HR" sz="2000" b="1" dirty="0">
                <a:latin typeface="Cambria" panose="02040503050406030204" pitchFamily="18" charset="0"/>
                <a:ea typeface="Cambria" panose="02040503050406030204" pitchFamily="18" charset="0"/>
              </a:rPr>
              <a:t> at </a:t>
            </a:r>
            <a:r>
              <a:rPr lang="hr-HR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hr-HR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photo</a:t>
            </a:r>
            <a:r>
              <a:rPr lang="hr-HR" sz="2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The boys are Carl and Joe. </a:t>
            </a:r>
            <a:br>
              <a:rPr lang="hr-HR" sz="20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What do you think their relationship is? </a:t>
            </a:r>
            <a:endParaRPr lang="hr-HR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br>
              <a:rPr lang="hr-HR" sz="2000" b="1" i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Do they play any sport?</a:t>
            </a:r>
            <a:br>
              <a:rPr lang="hr-HR" sz="20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hr-HR" sz="2000" b="1" i="1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Do they play an instrument? </a:t>
            </a:r>
            <a:endParaRPr lang="hr-HR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br>
              <a:rPr lang="hr-HR" sz="2000" b="1" i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How often do they practice? </a:t>
            </a:r>
            <a:endParaRPr lang="hr-HR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br>
              <a:rPr lang="hr-HR" sz="2000" b="1" i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Are their parents happy about their activities?</a:t>
            </a:r>
            <a:endParaRPr lang="hr-HR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br>
              <a:rPr lang="hr-HR" sz="2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hr-HR" sz="2000" i="1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36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A48D798-11BD-4539-A368-8859C308A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65425" cy="68580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3EA46C22-1E5E-4992-BD14-9330BD7493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93" y="2207283"/>
            <a:ext cx="11541576" cy="4115458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F16C05A3-5576-4F46-8D5E-3CCD4ECAFF51}"/>
              </a:ext>
            </a:extLst>
          </p:cNvPr>
          <p:cNvSpPr txBox="1">
            <a:spLocks/>
          </p:cNvSpPr>
          <p:nvPr/>
        </p:nvSpPr>
        <p:spPr>
          <a:xfrm>
            <a:off x="8654598" y="2871509"/>
            <a:ext cx="5056095" cy="676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0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is</a:t>
            </a:r>
            <a:endParaRPr lang="pl-PL" sz="20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hr-HR" sz="2100" dirty="0">
              <a:latin typeface="+mj-lt"/>
            </a:endParaRP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F61E8F76-0965-4080-A418-4C93073003EA}"/>
              </a:ext>
            </a:extLst>
          </p:cNvPr>
          <p:cNvSpPr txBox="1">
            <a:spLocks/>
          </p:cNvSpPr>
          <p:nvPr/>
        </p:nvSpPr>
        <p:spPr>
          <a:xfrm>
            <a:off x="9473266" y="3209738"/>
            <a:ext cx="762116" cy="33822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0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goes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l-PL" sz="20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hr-HR" sz="2100" dirty="0">
              <a:latin typeface="+mj-lt"/>
            </a:endParaRPr>
          </a:p>
        </p:txBody>
      </p:sp>
      <p:sp>
        <p:nvSpPr>
          <p:cNvPr id="2" name="Rezervirano mjesto sadržaja 2">
            <a:extLst>
              <a:ext uri="{FF2B5EF4-FFF2-40B4-BE49-F238E27FC236}">
                <a16:creationId xmlns:a16="http://schemas.microsoft.com/office/drawing/2014/main" id="{6AD67386-1227-80D4-0B8C-C61B4F4A6EC2}"/>
              </a:ext>
            </a:extLst>
          </p:cNvPr>
          <p:cNvSpPr txBox="1">
            <a:spLocks/>
          </p:cNvSpPr>
          <p:nvPr/>
        </p:nvSpPr>
        <p:spPr>
          <a:xfrm>
            <a:off x="6816956" y="3550877"/>
            <a:ext cx="762116" cy="33822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0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swims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l-PL" sz="20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hr-HR" sz="2100" dirty="0">
              <a:latin typeface="+mj-lt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D56A8DB-8F1B-BE7A-C3CC-8C18EB58D869}"/>
              </a:ext>
            </a:extLst>
          </p:cNvPr>
          <p:cNvSpPr txBox="1">
            <a:spLocks/>
          </p:cNvSpPr>
          <p:nvPr/>
        </p:nvSpPr>
        <p:spPr>
          <a:xfrm>
            <a:off x="9969795" y="3520624"/>
            <a:ext cx="814446" cy="3382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0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wants</a:t>
            </a:r>
            <a:endParaRPr lang="pl-PL" sz="20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hr-HR" sz="2100" dirty="0">
              <a:latin typeface="+mj-lt"/>
            </a:endParaRPr>
          </a:p>
        </p:txBody>
      </p:sp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42E728BA-17AC-0924-0FDB-0D59C59EA7AC}"/>
              </a:ext>
            </a:extLst>
          </p:cNvPr>
          <p:cNvSpPr txBox="1">
            <a:spLocks/>
          </p:cNvSpPr>
          <p:nvPr/>
        </p:nvSpPr>
        <p:spPr>
          <a:xfrm>
            <a:off x="9351034" y="3848394"/>
            <a:ext cx="1742536" cy="44503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0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doesn’t practise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l-PL" sz="20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hr-HR" sz="2100" dirty="0">
              <a:latin typeface="+mj-lt"/>
            </a:endParaRPr>
          </a:p>
        </p:txBody>
      </p:sp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7E1F377F-A527-3258-A324-95B8293F955F}"/>
              </a:ext>
            </a:extLst>
          </p:cNvPr>
          <p:cNvSpPr txBox="1">
            <a:spLocks/>
          </p:cNvSpPr>
          <p:nvPr/>
        </p:nvSpPr>
        <p:spPr>
          <a:xfrm>
            <a:off x="6626943" y="4168939"/>
            <a:ext cx="1161750" cy="445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0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practises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l-PL" sz="20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hr-HR" sz="2100" dirty="0">
              <a:latin typeface="+mj-lt"/>
            </a:endParaRPr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D7C8BCB3-3ED6-95F0-75B7-72E1016D9B6C}"/>
              </a:ext>
            </a:extLst>
          </p:cNvPr>
          <p:cNvSpPr txBox="1">
            <a:spLocks/>
          </p:cNvSpPr>
          <p:nvPr/>
        </p:nvSpPr>
        <p:spPr>
          <a:xfrm>
            <a:off x="9229745" y="4493582"/>
            <a:ext cx="762116" cy="33822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0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look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l-PL" sz="20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hr-HR" sz="2100" dirty="0">
              <a:latin typeface="+mj-lt"/>
            </a:endParaRP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361FDB1E-3B60-AAC8-1F09-181C0247982F}"/>
              </a:ext>
            </a:extLst>
          </p:cNvPr>
          <p:cNvSpPr txBox="1">
            <a:spLocks/>
          </p:cNvSpPr>
          <p:nvPr/>
        </p:nvSpPr>
        <p:spPr>
          <a:xfrm>
            <a:off x="7026577" y="5211686"/>
            <a:ext cx="762116" cy="33822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0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are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l-PL" sz="20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hr-HR" sz="2100" dirty="0">
              <a:latin typeface="+mj-lt"/>
            </a:endParaRP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A3AE1BC7-B4DB-BC96-D296-54494E4E09E3}"/>
              </a:ext>
            </a:extLst>
          </p:cNvPr>
          <p:cNvSpPr txBox="1">
            <a:spLocks/>
          </p:cNvSpPr>
          <p:nvPr/>
        </p:nvSpPr>
        <p:spPr>
          <a:xfrm>
            <a:off x="4989153" y="5549915"/>
            <a:ext cx="1185505" cy="33822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0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don’t miss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l-PL" sz="20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hr-HR" sz="2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4493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2" grpId="0"/>
      <p:bldP spid="3" grpId="0"/>
      <p:bldP spid="5" grpId="0"/>
      <p:bldP spid="6" grpId="0"/>
      <p:bldP spid="8" grpId="0"/>
      <p:bldP spid="1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396AB-CC4E-F19A-FA53-57D9619BD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3518"/>
            <a:ext cx="10515600" cy="1325563"/>
          </a:xfrm>
        </p:spPr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63DD57-C431-38D6-0ABE-CFE31D5C97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000" t="24477" r="17716" b="51142"/>
          <a:stretch/>
        </p:blipFill>
        <p:spPr>
          <a:xfrm>
            <a:off x="707922" y="1066300"/>
            <a:ext cx="11123800" cy="4725399"/>
          </a:xfrm>
          <a:ln w="889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955867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38471-777C-D248-950F-8743EB952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BF883B9-EBD4-4DDF-381B-1628A03DC5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000" t="49345" r="17716" b="8448"/>
          <a:stretch/>
        </p:blipFill>
        <p:spPr>
          <a:xfrm>
            <a:off x="1350629" y="422328"/>
            <a:ext cx="8447714" cy="6212513"/>
          </a:xfrm>
          <a:ln w="889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629645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99D698D-7B4F-4753-8983-15A0086F8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772" y="257664"/>
            <a:ext cx="10328238" cy="554278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Do you wake up early</a:t>
            </a:r>
            <a:r>
              <a:rPr lang="hr-HR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in the morning when you go to school? </a:t>
            </a:r>
            <a:endParaRPr lang="hr-HR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hr-HR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Have</a:t>
            </a:r>
            <a:r>
              <a:rPr lang="hr-HR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you got enough time to make your bed, have</a:t>
            </a:r>
            <a:r>
              <a:rPr lang="hr-HR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breakfast and do everything you are supposed</a:t>
            </a:r>
            <a:r>
              <a:rPr lang="hr-HR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to before school? </a:t>
            </a:r>
            <a:endParaRPr lang="hr-HR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hr-HR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Do you always do all your</a:t>
            </a:r>
            <a:r>
              <a:rPr lang="hr-HR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homework/housework in a day? </a:t>
            </a:r>
            <a:endParaRPr lang="hr-HR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hr-HR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Is there</a:t>
            </a:r>
            <a:r>
              <a:rPr lang="hr-HR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anything you could do better?</a:t>
            </a:r>
            <a:endParaRPr lang="hr-HR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hr-HR" sz="2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1329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8B17E8E7-EA0D-4226-A94E-9A7EC7DB9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25825" cy="68580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B2A1F728-1502-4F5F-9F4E-8BB80BF6E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65" y="1817258"/>
            <a:ext cx="11101892" cy="4580957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CBA1817B-DF11-487C-A76D-4A475925EAA9}"/>
              </a:ext>
            </a:extLst>
          </p:cNvPr>
          <p:cNvSpPr txBox="1">
            <a:spLocks/>
          </p:cNvSpPr>
          <p:nvPr/>
        </p:nvSpPr>
        <p:spPr>
          <a:xfrm>
            <a:off x="5265673" y="473336"/>
            <a:ext cx="6589254" cy="1226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100" b="1" dirty="0" err="1">
                <a:latin typeface="Cambria" panose="02040503050406030204" pitchFamily="18" charset="0"/>
                <a:ea typeface="Cambria" panose="02040503050406030204" pitchFamily="18" charset="0"/>
              </a:rPr>
              <a:t>Read</a:t>
            </a:r>
            <a:r>
              <a:rPr lang="hr-HR" sz="21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100" b="1" dirty="0" err="1">
                <a:latin typeface="Cambria" panose="02040503050406030204" pitchFamily="18" charset="0"/>
                <a:ea typeface="Cambria" panose="02040503050406030204" pitchFamily="18" charset="0"/>
              </a:rPr>
              <a:t>about</a:t>
            </a:r>
            <a:r>
              <a:rPr lang="hr-HR" sz="2100" b="1" dirty="0">
                <a:latin typeface="Cambria" panose="02040503050406030204" pitchFamily="18" charset="0"/>
                <a:ea typeface="Cambria" panose="02040503050406030204" pitchFamily="18" charset="0"/>
              </a:rPr>
              <a:t> Penelope. </a:t>
            </a:r>
            <a:r>
              <a:rPr lang="hr-HR" sz="2100" b="1" dirty="0" err="1">
                <a:latin typeface="Cambria" panose="02040503050406030204" pitchFamily="18" charset="0"/>
                <a:ea typeface="Cambria" panose="02040503050406030204" pitchFamily="18" charset="0"/>
              </a:rPr>
              <a:t>Is</a:t>
            </a:r>
            <a:r>
              <a:rPr lang="hr-HR" sz="21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100" b="1" dirty="0" err="1">
                <a:latin typeface="Cambria" panose="02040503050406030204" pitchFamily="18" charset="0"/>
                <a:ea typeface="Cambria" panose="02040503050406030204" pitchFamily="18" charset="0"/>
              </a:rPr>
              <a:t>she</a:t>
            </a:r>
            <a:r>
              <a:rPr lang="hr-HR" sz="21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100" b="1" dirty="0" err="1">
                <a:latin typeface="Cambria" panose="02040503050406030204" pitchFamily="18" charset="0"/>
                <a:ea typeface="Cambria" panose="02040503050406030204" pitchFamily="18" charset="0"/>
              </a:rPr>
              <a:t>well</a:t>
            </a:r>
            <a:r>
              <a:rPr lang="hr-HR" sz="21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100" b="1" dirty="0" err="1">
                <a:latin typeface="Cambria" panose="02040503050406030204" pitchFamily="18" charset="0"/>
                <a:ea typeface="Cambria" panose="02040503050406030204" pitchFamily="18" charset="0"/>
              </a:rPr>
              <a:t>organized</a:t>
            </a:r>
            <a:r>
              <a:rPr lang="hr-HR" sz="21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7870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99D698D-7B4F-4753-8983-15A0086F8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9329" y="569635"/>
            <a:ext cx="7567266" cy="554278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19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1900" b="1" dirty="0">
                <a:latin typeface="Cambria" panose="02040503050406030204" pitchFamily="18" charset="0"/>
                <a:ea typeface="Cambria" panose="02040503050406030204" pitchFamily="18" charset="0"/>
              </a:rPr>
              <a:t>Which Penelope’s </a:t>
            </a:r>
            <a:r>
              <a:rPr lang="en-US" sz="1900" b="1" dirty="0" err="1">
                <a:latin typeface="Cambria" panose="02040503050406030204" pitchFamily="18" charset="0"/>
                <a:ea typeface="Cambria" panose="02040503050406030204" pitchFamily="18" charset="0"/>
              </a:rPr>
              <a:t>habbits</a:t>
            </a:r>
            <a:r>
              <a:rPr lang="en-US" sz="1900" b="1" dirty="0">
                <a:latin typeface="Cambria" panose="02040503050406030204" pitchFamily="18" charset="0"/>
                <a:ea typeface="Cambria" panose="02040503050406030204" pitchFamily="18" charset="0"/>
              </a:rPr>
              <a:t> help her do things on time/ be responsible? </a:t>
            </a:r>
          </a:p>
          <a:p>
            <a:pPr marL="0" indent="0">
              <a:buNone/>
            </a:pPr>
            <a:endParaRPr lang="hr-HR" sz="19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1900" b="1" dirty="0">
                <a:latin typeface="Cambria" panose="02040503050406030204" pitchFamily="18" charset="0"/>
                <a:ea typeface="Cambria" panose="02040503050406030204" pitchFamily="18" charset="0"/>
              </a:rPr>
              <a:t>What does she do wrong? </a:t>
            </a:r>
            <a:endParaRPr lang="hr-HR" sz="19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hr-HR" sz="19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1900" b="1" dirty="0">
                <a:latin typeface="Cambria" panose="02040503050406030204" pitchFamily="18" charset="0"/>
                <a:ea typeface="Cambria" panose="02040503050406030204" pitchFamily="18" charset="0"/>
              </a:rPr>
              <a:t>Which </a:t>
            </a:r>
            <a:r>
              <a:rPr lang="en-US" sz="1900" b="1" dirty="0" err="1">
                <a:latin typeface="Cambria" panose="02040503050406030204" pitchFamily="18" charset="0"/>
                <a:ea typeface="Cambria" panose="02040503050406030204" pitchFamily="18" charset="0"/>
              </a:rPr>
              <a:t>habbits</a:t>
            </a:r>
            <a:r>
              <a:rPr lang="en-US" sz="1900" b="1" dirty="0">
                <a:latin typeface="Cambria" panose="02040503050406030204" pitchFamily="18" charset="0"/>
                <a:ea typeface="Cambria" panose="02040503050406030204" pitchFamily="18" charset="0"/>
              </a:rPr>
              <a:t> do you and Penelope have in common? </a:t>
            </a:r>
            <a:endParaRPr lang="hr-HR" sz="19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hr-HR" sz="19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1900" b="1" dirty="0">
                <a:latin typeface="Cambria" panose="02040503050406030204" pitchFamily="18" charset="0"/>
                <a:ea typeface="Cambria" panose="02040503050406030204" pitchFamily="18" charset="0"/>
              </a:rPr>
              <a:t>What do you do better? </a:t>
            </a:r>
            <a:endParaRPr lang="hr-HR" sz="19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hr-HR" sz="2100" dirty="0">
              <a:latin typeface="+mj-lt"/>
            </a:endParaRPr>
          </a:p>
        </p:txBody>
      </p:sp>
      <p:sp>
        <p:nvSpPr>
          <p:cNvPr id="4" name="Rezervirano mjesto sadržaja 2">
            <a:extLst>
              <a:ext uri="{FF2B5EF4-FFF2-40B4-BE49-F238E27FC236}">
                <a16:creationId xmlns:a16="http://schemas.microsoft.com/office/drawing/2014/main" id="{35FB2535-139D-4048-8518-83D079E14DFE}"/>
              </a:ext>
            </a:extLst>
          </p:cNvPr>
          <p:cNvSpPr txBox="1">
            <a:spLocks/>
          </p:cNvSpPr>
          <p:nvPr/>
        </p:nvSpPr>
        <p:spPr>
          <a:xfrm>
            <a:off x="455406" y="2159337"/>
            <a:ext cx="4912659" cy="2539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argue</a:t>
            </a:r>
            <a:r>
              <a:rPr lang="hr-HR" sz="2000" b="1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hr-HR" sz="2000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hr-HR" sz="2000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svađati se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oversleep</a:t>
            </a:r>
            <a:r>
              <a:rPr lang="hr-HR" sz="2000" i="1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hr-HR" sz="2000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prespavati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rush</a:t>
            </a:r>
            <a:r>
              <a:rPr lang="hr-HR" sz="2000" i="1" dirty="0">
                <a:latin typeface="Cambria" panose="02040503050406030204" pitchFamily="18" charset="0"/>
                <a:ea typeface="Cambria" panose="02040503050406030204" pitchFamily="18" charset="0"/>
              </a:rPr>
              <a:t>		</a:t>
            </a:r>
            <a:r>
              <a:rPr lang="hr-HR" sz="2000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požuriti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important</a:t>
            </a:r>
            <a:r>
              <a:rPr lang="hr-HR" sz="2000" i="1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hr-HR" sz="2000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važno</a:t>
            </a:r>
          </a:p>
        </p:txBody>
      </p:sp>
    </p:spTree>
    <p:extLst>
      <p:ext uri="{BB962C8B-B14F-4D97-AF65-F5344CB8AC3E}">
        <p14:creationId xmlns:p14="http://schemas.microsoft.com/office/powerpoint/2010/main" val="34355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77F93D0-7A05-49FC-A916-ED80C6C40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56216"/>
            <a:ext cx="10515600" cy="5520747"/>
          </a:xfrm>
        </p:spPr>
        <p:txBody>
          <a:bodyPr/>
          <a:lstStyle/>
          <a:p>
            <a:pPr marL="0" indent="0">
              <a:buNone/>
            </a:pPr>
            <a:r>
              <a:rPr lang="hr-HR" sz="2000" b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Adverbs</a:t>
            </a:r>
            <a:r>
              <a:rPr lang="hr-HR" sz="2000" b="1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000" b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of</a:t>
            </a:r>
            <a:r>
              <a:rPr lang="hr-HR" sz="2000" b="1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000" b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frequency</a:t>
            </a:r>
            <a:r>
              <a:rPr lang="hr-HR" sz="2000" b="1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hr-HR" sz="2000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(prilozi učestalosti</a:t>
            </a:r>
            <a:r>
              <a:rPr lang="hr-HR" sz="2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odgovaraju na pitanje </a:t>
            </a:r>
            <a:r>
              <a:rPr lang="hr-HR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How </a:t>
            </a:r>
            <a:r>
              <a:rPr lang="hr-HR" sz="2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often</a:t>
            </a:r>
            <a:r>
              <a:rPr lang="hr-HR" sz="2000" b="1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hr-HR" sz="2000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 Koliko često se nešto događa?</a:t>
            </a:r>
            <a:endParaRPr lang="hr-HR" sz="20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hr-HR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always</a:t>
            </a:r>
            <a:r>
              <a:rPr lang="hr-HR" sz="2000" i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		</a:t>
            </a:r>
            <a:r>
              <a:rPr lang="hr-HR" sz="2000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uvijek, stalno</a:t>
            </a:r>
          </a:p>
          <a:p>
            <a:pPr marL="0" indent="0">
              <a:buNone/>
            </a:pPr>
            <a:r>
              <a:rPr lang="hr-HR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every</a:t>
            </a:r>
            <a:r>
              <a:rPr lang="hr-HR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day</a:t>
            </a:r>
            <a:r>
              <a:rPr lang="hr-HR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000" i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hr-HR" sz="2000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svaki dan</a:t>
            </a:r>
          </a:p>
          <a:p>
            <a:pPr marL="0" indent="0">
              <a:buNone/>
            </a:pPr>
            <a:r>
              <a:rPr lang="hr-HR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usually</a:t>
            </a:r>
            <a:r>
              <a:rPr lang="hr-HR" sz="2000" i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		</a:t>
            </a:r>
            <a:r>
              <a:rPr lang="hr-HR" sz="2000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obično, redovito</a:t>
            </a:r>
          </a:p>
          <a:p>
            <a:pPr marL="0" indent="0">
              <a:buNone/>
            </a:pPr>
            <a:r>
              <a:rPr lang="hr-HR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often</a:t>
            </a:r>
            <a:r>
              <a:rPr lang="hr-HR" sz="2000" i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		</a:t>
            </a:r>
            <a:r>
              <a:rPr lang="hr-HR" sz="2000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često</a:t>
            </a:r>
          </a:p>
          <a:p>
            <a:pPr marL="0" indent="0">
              <a:buNone/>
            </a:pPr>
            <a:r>
              <a:rPr lang="hr-HR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sometimes</a:t>
            </a:r>
            <a:r>
              <a:rPr lang="hr-HR" sz="2000" i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	</a:t>
            </a:r>
            <a:r>
              <a:rPr lang="hr-HR" sz="2000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ponekad</a:t>
            </a:r>
          </a:p>
          <a:p>
            <a:pPr marL="0" indent="0">
              <a:buNone/>
            </a:pPr>
            <a:r>
              <a:rPr lang="hr-HR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rarely</a:t>
            </a:r>
            <a:r>
              <a:rPr lang="hr-HR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000" i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</a:t>
            </a:r>
            <a:r>
              <a:rPr lang="hr-HR" sz="2000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rijetko</a:t>
            </a:r>
          </a:p>
          <a:p>
            <a:pPr marL="0" indent="0">
              <a:buNone/>
            </a:pPr>
            <a:r>
              <a:rPr lang="hr-HR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never</a:t>
            </a:r>
            <a:r>
              <a:rPr lang="hr-HR" sz="2000" i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</a:t>
            </a:r>
            <a:r>
              <a:rPr lang="hr-HR" sz="2000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nikada</a:t>
            </a:r>
          </a:p>
          <a:p>
            <a:pPr marL="0" indent="0">
              <a:buNone/>
            </a:pPr>
            <a:endParaRPr lang="hr-HR" sz="20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  <a:latin typeface="Cambria" panose="02040503050406030204" pitchFamily="18" charset="0"/>
              </a:rPr>
              <a:t>Prilozi su nepromjenjiva vrsta riječi koje se dodaju najčešće glagolima za označavanje mjesta, vremena, načina, uzroka, učestalosti  radnje.</a:t>
            </a:r>
            <a:endParaRPr lang="hr-HR" sz="2000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  <a:latin typeface="Cambria" panose="02040503050406030204" pitchFamily="18" charset="0"/>
              </a:rPr>
              <a:t>Prilozi učestalosti govore koliko se često neka radnja odvija. </a:t>
            </a:r>
            <a:endParaRPr lang="hr-HR" sz="2000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hr-HR" sz="2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1925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E7D52B61-DBF8-46B6-A894-1F8F7EFB3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408" y="600971"/>
            <a:ext cx="5656057" cy="5656057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01F5D4A9-92B0-448D-9079-57C7E8699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8430" y="1921643"/>
            <a:ext cx="5340231" cy="2333007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1F473B91-099F-41D3-A3EB-AE2B5CDD953B}"/>
              </a:ext>
            </a:extLst>
          </p:cNvPr>
          <p:cNvSpPr txBox="1">
            <a:spLocks/>
          </p:cNvSpPr>
          <p:nvPr/>
        </p:nvSpPr>
        <p:spPr>
          <a:xfrm>
            <a:off x="6680497" y="4573274"/>
            <a:ext cx="5056095" cy="676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000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Priloge učestalosti u rečenici uvijek stavljamo iza glagola biti, a ispred svih ostalih glagola</a:t>
            </a:r>
            <a:r>
              <a:rPr lang="pl-PL" sz="2000" i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l-PL" sz="20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hr-HR" sz="2100" dirty="0">
              <a:latin typeface="+mj-lt"/>
            </a:endParaRPr>
          </a:p>
        </p:txBody>
      </p:sp>
      <p:pic>
        <p:nvPicPr>
          <p:cNvPr id="2" name="Picture 4" descr="Vidi izvornu sliku">
            <a:extLst>
              <a:ext uri="{FF2B5EF4-FFF2-40B4-BE49-F238E27FC236}">
                <a16:creationId xmlns:a16="http://schemas.microsoft.com/office/drawing/2014/main" id="{8377CBCC-4FCA-AD50-5B52-AF675992D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392" y="1698416"/>
            <a:ext cx="596358" cy="44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Vidi izvornu sliku">
            <a:extLst>
              <a:ext uri="{FF2B5EF4-FFF2-40B4-BE49-F238E27FC236}">
                <a16:creationId xmlns:a16="http://schemas.microsoft.com/office/drawing/2014/main" id="{9AEA6C2E-3BDD-32FB-ACFB-BC64F116E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884" y="2454823"/>
            <a:ext cx="596358" cy="44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Vidi izvornu sliku">
            <a:extLst>
              <a:ext uri="{FF2B5EF4-FFF2-40B4-BE49-F238E27FC236}">
                <a16:creationId xmlns:a16="http://schemas.microsoft.com/office/drawing/2014/main" id="{322DD4FA-B248-1EBC-EC5C-9F947E754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884" y="3337065"/>
            <a:ext cx="596358" cy="44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Vidi izvornu sliku">
            <a:extLst>
              <a:ext uri="{FF2B5EF4-FFF2-40B4-BE49-F238E27FC236}">
                <a16:creationId xmlns:a16="http://schemas.microsoft.com/office/drawing/2014/main" id="{62636689-257E-1DA9-48F0-D0C4FF578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658" y="4126821"/>
            <a:ext cx="596358" cy="44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Vidi izvornu sliku">
            <a:extLst>
              <a:ext uri="{FF2B5EF4-FFF2-40B4-BE49-F238E27FC236}">
                <a16:creationId xmlns:a16="http://schemas.microsoft.com/office/drawing/2014/main" id="{4086F060-2F54-A9E8-5249-CDFA5A387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658" y="4936357"/>
            <a:ext cx="596358" cy="44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Vidi izvornu sliku">
            <a:extLst>
              <a:ext uri="{FF2B5EF4-FFF2-40B4-BE49-F238E27FC236}">
                <a16:creationId xmlns:a16="http://schemas.microsoft.com/office/drawing/2014/main" id="{760AFF6F-1B92-E67B-E5A2-D8500BD8F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374" y="5805243"/>
            <a:ext cx="596358" cy="44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06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F911229-DEBB-4F50-BF65-19D672F7F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395" y="662128"/>
            <a:ext cx="5370759" cy="5533744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55BA1346-4BF8-420C-B3D8-F20B92E629F1}"/>
              </a:ext>
            </a:extLst>
          </p:cNvPr>
          <p:cNvSpPr txBox="1">
            <a:spLocks/>
          </p:cNvSpPr>
          <p:nvPr/>
        </p:nvSpPr>
        <p:spPr>
          <a:xfrm>
            <a:off x="6228678" y="2299446"/>
            <a:ext cx="5763631" cy="2259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100" b="1" dirty="0" err="1">
                <a:latin typeface="Cambria" panose="02040503050406030204" pitchFamily="18" charset="0"/>
                <a:ea typeface="Cambria" panose="02040503050406030204" pitchFamily="18" charset="0"/>
              </a:rPr>
              <a:t>Send</a:t>
            </a:r>
            <a:r>
              <a:rPr lang="hr-HR" sz="2100" b="1" dirty="0"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hr-HR" sz="2100" b="1" dirty="0" err="1">
                <a:latin typeface="Cambria" panose="02040503050406030204" pitchFamily="18" charset="0"/>
                <a:ea typeface="Cambria" panose="02040503050406030204" pitchFamily="18" charset="0"/>
              </a:rPr>
              <a:t>text</a:t>
            </a:r>
            <a:r>
              <a:rPr lang="hr-HR" sz="21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100" b="1" dirty="0" err="1">
                <a:latin typeface="Cambria" panose="02040503050406030204" pitchFamily="18" charset="0"/>
                <a:ea typeface="Cambria" panose="02040503050406030204" pitchFamily="18" charset="0"/>
              </a:rPr>
              <a:t>or</a:t>
            </a:r>
            <a:r>
              <a:rPr lang="hr-HR" sz="21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100" b="1" dirty="0" err="1">
                <a:latin typeface="Cambria" panose="02040503050406030204" pitchFamily="18" charset="0"/>
                <a:ea typeface="Cambria" panose="02040503050406030204" pitchFamily="18" charset="0"/>
              </a:rPr>
              <a:t>call</a:t>
            </a:r>
            <a:r>
              <a:rPr lang="hr-HR" sz="21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100" b="1" dirty="0" err="1">
                <a:latin typeface="Cambria" panose="02040503050406030204" pitchFamily="18" charset="0"/>
                <a:ea typeface="Cambria" panose="02040503050406030204" pitchFamily="18" charset="0"/>
              </a:rPr>
              <a:t>your</a:t>
            </a:r>
            <a:r>
              <a:rPr lang="hr-HR" sz="21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100" b="1" dirty="0" err="1">
                <a:latin typeface="Cambria" panose="02040503050406030204" pitchFamily="18" charset="0"/>
                <a:ea typeface="Cambria" panose="02040503050406030204" pitchFamily="18" charset="0"/>
              </a:rPr>
              <a:t>friend</a:t>
            </a:r>
            <a:r>
              <a:rPr lang="hr-HR" sz="21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100" b="1" dirty="0" err="1">
                <a:latin typeface="Cambria" panose="02040503050406030204" pitchFamily="18" charset="0"/>
                <a:ea typeface="Cambria" panose="02040503050406030204" pitchFamily="18" charset="0"/>
              </a:rPr>
              <a:t>and</a:t>
            </a:r>
            <a:r>
              <a:rPr lang="hr-HR" sz="21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100" b="1" dirty="0" err="1">
                <a:latin typeface="Cambria" panose="02040503050406030204" pitchFamily="18" charset="0"/>
                <a:ea typeface="Cambria" panose="02040503050406030204" pitchFamily="18" charset="0"/>
              </a:rPr>
              <a:t>ask</a:t>
            </a:r>
            <a:r>
              <a:rPr lang="hr-HR" sz="21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100" b="1" dirty="0" err="1">
                <a:latin typeface="Cambria" panose="02040503050406030204" pitchFamily="18" charset="0"/>
                <a:ea typeface="Cambria" panose="02040503050406030204" pitchFamily="18" charset="0"/>
              </a:rPr>
              <a:t>him</a:t>
            </a:r>
            <a:r>
              <a:rPr lang="hr-HR" sz="2100" b="1" dirty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hr-HR" sz="2100" b="1" dirty="0" err="1">
                <a:latin typeface="Cambria" panose="02040503050406030204" pitchFamily="18" charset="0"/>
                <a:ea typeface="Cambria" panose="02040503050406030204" pitchFamily="18" charset="0"/>
              </a:rPr>
              <a:t>her</a:t>
            </a:r>
            <a:r>
              <a:rPr lang="hr-HR" sz="21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100" b="1" dirty="0" err="1">
                <a:latin typeface="Cambria" panose="02040503050406030204" pitchFamily="18" charset="0"/>
                <a:ea typeface="Cambria" panose="02040503050406030204" pitchFamily="18" charset="0"/>
              </a:rPr>
              <a:t>about</a:t>
            </a:r>
            <a:r>
              <a:rPr lang="hr-HR" sz="21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100" b="1" dirty="0" err="1">
                <a:latin typeface="Cambria" panose="02040503050406030204" pitchFamily="18" charset="0"/>
                <a:ea typeface="Cambria" panose="02040503050406030204" pitchFamily="18" charset="0"/>
              </a:rPr>
              <a:t>his</a:t>
            </a:r>
            <a:r>
              <a:rPr lang="hr-HR" sz="2100" b="1" dirty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hr-HR" sz="2100" b="1" dirty="0" err="1">
                <a:latin typeface="Cambria" panose="02040503050406030204" pitchFamily="18" charset="0"/>
                <a:ea typeface="Cambria" panose="02040503050406030204" pitchFamily="18" charset="0"/>
              </a:rPr>
              <a:t>her</a:t>
            </a:r>
            <a:r>
              <a:rPr lang="hr-HR" sz="21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100" b="1" dirty="0" err="1">
                <a:latin typeface="Cambria" panose="02040503050406030204" pitchFamily="18" charset="0"/>
                <a:ea typeface="Cambria" panose="02040503050406030204" pitchFamily="18" charset="0"/>
              </a:rPr>
              <a:t>good</a:t>
            </a:r>
            <a:r>
              <a:rPr lang="hr-HR" sz="21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100" b="1" dirty="0" err="1">
                <a:latin typeface="Cambria" panose="02040503050406030204" pitchFamily="18" charset="0"/>
                <a:ea typeface="Cambria" panose="02040503050406030204" pitchFamily="18" charset="0"/>
              </a:rPr>
              <a:t>and</a:t>
            </a:r>
            <a:r>
              <a:rPr lang="hr-HR" sz="21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100" b="1" dirty="0" err="1">
                <a:latin typeface="Cambria" panose="02040503050406030204" pitchFamily="18" charset="0"/>
                <a:ea typeface="Cambria" panose="02040503050406030204" pitchFamily="18" charset="0"/>
              </a:rPr>
              <a:t>bad</a:t>
            </a:r>
            <a:r>
              <a:rPr lang="hr-HR" sz="21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100" b="1" dirty="0" err="1">
                <a:latin typeface="Cambria" panose="02040503050406030204" pitchFamily="18" charset="0"/>
                <a:ea typeface="Cambria" panose="02040503050406030204" pitchFamily="18" charset="0"/>
              </a:rPr>
              <a:t>habits</a:t>
            </a:r>
            <a:r>
              <a:rPr lang="hr-HR" sz="21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hr-HR" sz="2100" b="1" dirty="0" err="1">
                <a:latin typeface="Cambria" panose="02040503050406030204" pitchFamily="18" charset="0"/>
                <a:ea typeface="Cambria" panose="02040503050406030204" pitchFamily="18" charset="0"/>
              </a:rPr>
              <a:t>Write</a:t>
            </a:r>
            <a:r>
              <a:rPr lang="hr-HR" sz="21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971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A48D798-11BD-4539-A368-8859C308A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65425" cy="6858000"/>
          </a:xfrm>
          <a:prstGeom prst="rect">
            <a:avLst/>
          </a:prstGeom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A0C3B9C5-083A-4012-B2B2-C6DE578FCC0B}"/>
              </a:ext>
            </a:extLst>
          </p:cNvPr>
          <p:cNvSpPr txBox="1">
            <a:spLocks/>
          </p:cNvSpPr>
          <p:nvPr/>
        </p:nvSpPr>
        <p:spPr>
          <a:xfrm>
            <a:off x="5265673" y="473335"/>
            <a:ext cx="6589254" cy="1615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100" b="1" dirty="0">
                <a:latin typeface="Cambria" panose="02040503050406030204" pitchFamily="18" charset="0"/>
                <a:ea typeface="Cambria" panose="02040503050406030204" pitchFamily="18" charset="0"/>
              </a:rPr>
              <a:t>Put </a:t>
            </a:r>
            <a:r>
              <a:rPr lang="hr-HR" sz="21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hr-HR" sz="21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100" b="1" dirty="0" err="1">
                <a:latin typeface="Cambria" panose="02040503050406030204" pitchFamily="18" charset="0"/>
                <a:ea typeface="Cambria" panose="02040503050406030204" pitchFamily="18" charset="0"/>
              </a:rPr>
              <a:t>verbs</a:t>
            </a:r>
            <a:r>
              <a:rPr lang="hr-HR" sz="21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100" b="1" dirty="0" err="1">
                <a:latin typeface="Cambria" panose="02040503050406030204" pitchFamily="18" charset="0"/>
                <a:ea typeface="Cambria" panose="02040503050406030204" pitchFamily="18" charset="0"/>
              </a:rPr>
              <a:t>in</a:t>
            </a:r>
            <a:r>
              <a:rPr lang="hr-HR" sz="21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100" b="1" dirty="0" err="1">
                <a:latin typeface="Cambria" panose="02040503050406030204" pitchFamily="18" charset="0"/>
                <a:ea typeface="Cambria" panose="02040503050406030204" pitchFamily="18" charset="0"/>
              </a:rPr>
              <a:t>brackets</a:t>
            </a:r>
            <a:r>
              <a:rPr lang="hr-HR" sz="21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100" b="1" dirty="0" err="1">
                <a:latin typeface="Cambria" panose="02040503050406030204" pitchFamily="18" charset="0"/>
                <a:ea typeface="Cambria" panose="02040503050406030204" pitchFamily="18" charset="0"/>
              </a:rPr>
              <a:t>in</a:t>
            </a:r>
            <a:r>
              <a:rPr lang="hr-HR" sz="21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1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hr-HR" sz="21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100" b="1" dirty="0" err="1">
                <a:latin typeface="Cambria" panose="02040503050406030204" pitchFamily="18" charset="0"/>
                <a:ea typeface="Cambria" panose="02040503050406030204" pitchFamily="18" charset="0"/>
              </a:rPr>
              <a:t>present</a:t>
            </a:r>
            <a:r>
              <a:rPr lang="hr-HR" sz="21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100" b="1" dirty="0" err="1">
                <a:latin typeface="Cambria" panose="02040503050406030204" pitchFamily="18" charset="0"/>
                <a:ea typeface="Cambria" panose="02040503050406030204" pitchFamily="18" charset="0"/>
              </a:rPr>
              <a:t>simple</a:t>
            </a:r>
            <a:r>
              <a:rPr lang="hr-HR" sz="21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>
              <a:buNone/>
            </a:pPr>
            <a:r>
              <a:rPr lang="hr-HR" sz="2000" i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VIDEO -PRESENT SIMPLE : </a:t>
            </a:r>
            <a:r>
              <a:rPr lang="hr-HR" sz="2000" i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https://youtu.be/ni3JB0hrxyw</a:t>
            </a:r>
            <a:endParaRPr lang="hr-HR" sz="2000" i="1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1023CA-99A6-BE76-5D84-A39F26E5B7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317" t="18618" r="51765" b="52337"/>
          <a:stretch/>
        </p:blipFill>
        <p:spPr>
          <a:xfrm>
            <a:off x="1064782" y="1455174"/>
            <a:ext cx="9748628" cy="4434349"/>
          </a:xfrm>
          <a:prstGeom prst="rect">
            <a:avLst/>
          </a:prstGeom>
          <a:ln w="1206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42899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ADCC9486-6F94-4D73-B1CC-D9399ECD5F2F}"/>
              </a:ext>
            </a:extLst>
          </p:cNvPr>
          <p:cNvSpPr txBox="1"/>
          <p:nvPr/>
        </p:nvSpPr>
        <p:spPr>
          <a:xfrm>
            <a:off x="516367" y="1228397"/>
            <a:ext cx="655519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What</a:t>
            </a:r>
            <a:r>
              <a:rPr lang="hr-HR" sz="2000" b="1" dirty="0">
                <a:latin typeface="Cambria" panose="02040503050406030204" pitchFamily="18" charset="0"/>
                <a:ea typeface="Cambria" panose="02040503050406030204" pitchFamily="18" charset="0"/>
              </a:rPr>
              <a:t> do </a:t>
            </a:r>
            <a:r>
              <a:rPr lang="hr-HR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you</a:t>
            </a:r>
            <a:r>
              <a:rPr lang="hr-HR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remember</a:t>
            </a:r>
            <a:r>
              <a:rPr lang="hr-HR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about</a:t>
            </a:r>
            <a:r>
              <a:rPr lang="hr-HR" sz="2000" b="1" dirty="0">
                <a:latin typeface="Cambria" panose="02040503050406030204" pitchFamily="18" charset="0"/>
                <a:ea typeface="Cambria" panose="02040503050406030204" pitchFamily="18" charset="0"/>
              </a:rPr>
              <a:t> Penelope?</a:t>
            </a:r>
          </a:p>
          <a:p>
            <a:endParaRPr lang="hr-HR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How often does Penelope stay at home in the evening? </a:t>
            </a:r>
            <a:endParaRPr lang="hr-HR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hr-HR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What happens when she goes to bed late? </a:t>
            </a:r>
            <a:endParaRPr lang="hr-HR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hr-HR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Does she always get the bus to school? </a:t>
            </a:r>
            <a:endParaRPr lang="hr-HR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hr-HR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Does she study enough?</a:t>
            </a:r>
            <a:endParaRPr lang="hr-HR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7D0D21FB-899C-4384-889A-41B7F30DB9DA}"/>
              </a:ext>
            </a:extLst>
          </p:cNvPr>
          <p:cNvSpPr txBox="1">
            <a:spLocks/>
          </p:cNvSpPr>
          <p:nvPr/>
        </p:nvSpPr>
        <p:spPr>
          <a:xfrm>
            <a:off x="6762973" y="2610769"/>
            <a:ext cx="4912660" cy="1636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Complete</a:t>
            </a:r>
            <a:r>
              <a:rPr lang="hr-HR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hr-HR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text</a:t>
            </a:r>
            <a:r>
              <a:rPr lang="hr-HR" sz="20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indent="0">
              <a:buNone/>
            </a:pPr>
            <a:r>
              <a:rPr lang="hr-HR" sz="2000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https://wordwall.net/play/538/378/555</a:t>
            </a:r>
            <a:endParaRPr lang="hr-HR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hr-HR" sz="1900" b="1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14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558</Words>
  <Application>Microsoft Office PowerPoint</Application>
  <PresentationFormat>Widescreen</PresentationFormat>
  <Paragraphs>88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Calibri Light</vt:lpstr>
      <vt:lpstr>Cambria</vt:lpstr>
      <vt:lpstr>Arial</vt:lpstr>
      <vt:lpstr>Tema sustava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Siniša Vuksan</dc:creator>
  <cp:lastModifiedBy>Sanja Ivoš</cp:lastModifiedBy>
  <cp:revision>35</cp:revision>
  <dcterms:created xsi:type="dcterms:W3CDTF">2020-09-15T16:13:04Z</dcterms:created>
  <dcterms:modified xsi:type="dcterms:W3CDTF">2022-09-04T17:24:09Z</dcterms:modified>
</cp:coreProperties>
</file>